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37" r:id="rId3"/>
    <p:sldId id="311" r:id="rId4"/>
    <p:sldId id="257" r:id="rId5"/>
    <p:sldId id="260" r:id="rId6"/>
    <p:sldId id="261" r:id="rId7"/>
    <p:sldId id="272" r:id="rId8"/>
    <p:sldId id="265" r:id="rId9"/>
    <p:sldId id="268" r:id="rId10"/>
    <p:sldId id="282" r:id="rId11"/>
    <p:sldId id="269" r:id="rId12"/>
    <p:sldId id="283" r:id="rId13"/>
    <p:sldId id="284" r:id="rId14"/>
    <p:sldId id="285" r:id="rId15"/>
    <p:sldId id="328" r:id="rId16"/>
    <p:sldId id="273" r:id="rId17"/>
    <p:sldId id="313" r:id="rId18"/>
    <p:sldId id="312" r:id="rId19"/>
    <p:sldId id="314" r:id="rId20"/>
    <p:sldId id="315" r:id="rId21"/>
    <p:sldId id="316" r:id="rId22"/>
    <p:sldId id="317" r:id="rId23"/>
    <p:sldId id="319" r:id="rId24"/>
    <p:sldId id="329" r:id="rId25"/>
    <p:sldId id="336" r:id="rId26"/>
    <p:sldId id="318" r:id="rId27"/>
    <p:sldId id="330" r:id="rId28"/>
    <p:sldId id="323" r:id="rId29"/>
    <p:sldId id="325" r:id="rId30"/>
    <p:sldId id="324" r:id="rId31"/>
    <p:sldId id="326" r:id="rId32"/>
    <p:sldId id="327" r:id="rId33"/>
    <p:sldId id="333" r:id="rId34"/>
    <p:sldId id="334" r:id="rId35"/>
    <p:sldId id="321" r:id="rId36"/>
    <p:sldId id="335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8948"/>
    <a:srgbClr val="959497"/>
    <a:srgbClr val="BEB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howGuides="1"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11C06-56F0-406A-A9BB-43C110D3D7FB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2B781-82CB-4396-AD46-AD20B7211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7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B781-82CB-4396-AD46-AD20B7211F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2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B781-82CB-4396-AD46-AD20B7211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8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B781-82CB-4396-AD46-AD20B7211F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8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B781-82CB-4396-AD46-AD20B7211F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B781-82CB-4396-AD46-AD20B7211F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CH_PPT_Template-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429001"/>
            <a:ext cx="5562600" cy="609599"/>
          </a:xfr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959497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038600"/>
            <a:ext cx="5562600" cy="5334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BEBEBF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CH_PPT_Template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86836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959497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66018"/>
            <a:ext cx="7772400" cy="4625182"/>
          </a:xfrm>
        </p:spPr>
        <p:txBody>
          <a:bodyPr/>
          <a:lstStyle>
            <a:lvl1pPr marL="174625" indent="-174625">
              <a:buClr>
                <a:srgbClr val="698948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1pPr>
            <a:lvl2pPr marL="631825" indent="-174625">
              <a:buClr>
                <a:srgbClr val="69894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2pPr>
            <a:lvl3pPr marL="1030288" indent="-115888">
              <a:buClr>
                <a:srgbClr val="698948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3pPr>
            <a:lvl4pPr marL="1487488" indent="-115888">
              <a:buClr>
                <a:srgbClr val="698948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4pPr>
            <a:lvl5pPr>
              <a:buClr>
                <a:srgbClr val="698948"/>
              </a:buCl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246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F10A8027-CFD7-40FD-AF5A-4AB253F4784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" y="6324600"/>
            <a:ext cx="533400" cy="365125"/>
          </a:xfrm>
        </p:spPr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CH_PPT_Template-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743200"/>
            <a:ext cx="5181600" cy="533400"/>
          </a:xfrm>
        </p:spPr>
        <p:txBody>
          <a:bodyPr anchor="t">
            <a:noAutofit/>
          </a:bodyPr>
          <a:lstStyle>
            <a:lvl1pPr algn="l">
              <a:defRPr sz="2800" b="0" cap="all">
                <a:solidFill>
                  <a:srgbClr val="698948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8999" y="3429001"/>
            <a:ext cx="5065713" cy="457200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BEBEBF"/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A8027-CFD7-40FD-AF5A-4AB253F478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B8964-E38F-421B-A0F7-B366C9828F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429001"/>
            <a:ext cx="5562600" cy="1295399"/>
          </a:xfrm>
        </p:spPr>
        <p:txBody>
          <a:bodyPr>
            <a:noAutofit/>
          </a:bodyPr>
          <a:lstStyle/>
          <a:p>
            <a:r>
              <a:rPr lang="en-US" sz="2800" dirty="0"/>
              <a:t>The Parklands of Floyd’s Fork -</a:t>
            </a:r>
            <a:br>
              <a:rPr lang="en-US" sz="2800" dirty="0"/>
            </a:br>
            <a:r>
              <a:rPr lang="en-US" sz="2800" dirty="0"/>
              <a:t>Phase 3A - Echo Trail &amp; Park Rd.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5890" y="4876800"/>
            <a:ext cx="55626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Retaining Wall Design</a:t>
            </a:r>
          </a:p>
          <a:p>
            <a:pPr algn="ctr"/>
            <a:r>
              <a:rPr lang="en-US" dirty="0"/>
              <a:t>Redi-Rock PC System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3977" r="9806" b="1785"/>
          <a:stretch/>
        </p:blipFill>
        <p:spPr>
          <a:xfrm>
            <a:off x="-25078" y="2831784"/>
            <a:ext cx="3837214" cy="315957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4495800" y="1828799"/>
            <a:ext cx="4648200" cy="41829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100% corrosion resistant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NTPEP evaluated product line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12” custom roll width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Certified custom roll tensile strength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Broad range of tensile strengths: 4,700 lbs./ft. to 27,400 lbs./ft.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Manufactured in the United States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Manufactured by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TenCate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Mirafi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- the world’s largest provider of geosynthetic products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In-house GAI accredited lab testing facility for geosynthetics</a:t>
            </a:r>
          </a:p>
          <a:p>
            <a:pPr marL="0" indent="0">
              <a:buNone/>
            </a:pPr>
            <a:endParaRPr lang="en-US" sz="2000" dirty="0">
              <a:latin typeface="Helvetica" pitchFamily="34" charset="0"/>
            </a:endParaRP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5" b="16270"/>
          <a:stretch/>
        </p:blipFill>
        <p:spPr>
          <a:xfrm>
            <a:off x="-25078" y="1050470"/>
            <a:ext cx="3810000" cy="1768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12954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698948"/>
                </a:solidFill>
                <a:latin typeface="Helvetica" panose="020B0504020202030204" pitchFamily="34" charset="0"/>
              </a:rPr>
              <a:t>Miragrid</a:t>
            </a:r>
            <a:r>
              <a:rPr lang="en-US" sz="2800" b="1" dirty="0">
                <a:solidFill>
                  <a:srgbClr val="698948"/>
                </a:solidFill>
                <a:latin typeface="Helvetica" panose="020B0504020202030204" pitchFamily="34" charset="0"/>
              </a:rPr>
              <a:t> XT Geogrid</a:t>
            </a:r>
          </a:p>
        </p:txBody>
      </p:sp>
    </p:spTree>
    <p:extLst>
      <p:ext uri="{BB962C8B-B14F-4D97-AF65-F5344CB8AC3E}">
        <p14:creationId xmlns:p14="http://schemas.microsoft.com/office/powerpoint/2010/main" val="201966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pic>
        <p:nvPicPr>
          <p:cNvPr id="4" name="Picture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 b="5167"/>
          <a:stretch>
            <a:fillRect/>
          </a:stretch>
        </p:blipFill>
        <p:spPr>
          <a:xfrm>
            <a:off x="1371600" y="1047329"/>
            <a:ext cx="6320444" cy="4743507"/>
          </a:xfrm>
        </p:spPr>
      </p:pic>
    </p:spTree>
    <p:extLst>
      <p:ext uri="{BB962C8B-B14F-4D97-AF65-F5344CB8AC3E}">
        <p14:creationId xmlns:p14="http://schemas.microsoft.com/office/powerpoint/2010/main" val="153208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2829208" y="4495800"/>
            <a:ext cx="4191000" cy="12573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ASTM D6638 – “Quick Test”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Full-Scale Testing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latin typeface="Helvetica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90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pic>
        <p:nvPicPr>
          <p:cNvPr id="8" name="Content Placeholder 7" descr="10XT Comparis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772400" cy="434043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016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413350" cy="462597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5012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parklands – phase 3a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Echo Trail &amp; Park Road</a:t>
            </a:r>
          </a:p>
        </p:txBody>
      </p:sp>
    </p:spTree>
    <p:extLst>
      <p:ext uri="{BB962C8B-B14F-4D97-AF65-F5344CB8AC3E}">
        <p14:creationId xmlns:p14="http://schemas.microsoft.com/office/powerpoint/2010/main" val="285368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-762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59497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Location</a:t>
            </a:r>
          </a:p>
        </p:txBody>
      </p:sp>
      <p:pic>
        <p:nvPicPr>
          <p:cNvPr id="6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35" y="1600200"/>
            <a:ext cx="5589929" cy="4800600"/>
          </a:xfrm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5730240" y="3657600"/>
            <a:ext cx="182880" cy="182880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95800" y="551284"/>
            <a:ext cx="132588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21680" y="551284"/>
            <a:ext cx="0" cy="3197756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698948"/>
                </a:solidFill>
              </a:rPr>
              <a:t>Owner:  </a:t>
            </a:r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Parks, Inc. – Louisville, KY</a:t>
            </a:r>
          </a:p>
          <a:p>
            <a:r>
              <a:rPr lang="en-US" dirty="0">
                <a:solidFill>
                  <a:srgbClr val="698948"/>
                </a:solidFill>
              </a:rPr>
              <a:t>Consultant/Landscape Architect:  </a:t>
            </a:r>
          </a:p>
          <a:p>
            <a:pPr marL="114300" indent="0">
              <a:buNone/>
            </a:pPr>
            <a:r>
              <a:rPr lang="en-US" dirty="0"/>
              <a:t>    Wallace Roberts &amp; Todd, LLC – Philadelphia, PA</a:t>
            </a:r>
          </a:p>
          <a:p>
            <a:r>
              <a:rPr lang="en-US" dirty="0">
                <a:solidFill>
                  <a:srgbClr val="698948"/>
                </a:solidFill>
              </a:rPr>
              <a:t>Site Civil &amp; Structural Engineer:  </a:t>
            </a:r>
            <a:r>
              <a:rPr lang="en-US" dirty="0"/>
              <a:t>QK4 – </a:t>
            </a:r>
            <a:r>
              <a:rPr lang="en-US" dirty="0" err="1"/>
              <a:t>Lousiville</a:t>
            </a:r>
            <a:r>
              <a:rPr lang="en-US" dirty="0"/>
              <a:t>, KY</a:t>
            </a:r>
          </a:p>
          <a:p>
            <a:r>
              <a:rPr lang="en-US" dirty="0">
                <a:solidFill>
                  <a:srgbClr val="698948"/>
                </a:solidFill>
              </a:rPr>
              <a:t>Architect:  </a:t>
            </a:r>
            <a:r>
              <a:rPr lang="en-US" dirty="0"/>
              <a:t>Bravura Corporation – Louisville, KY</a:t>
            </a:r>
          </a:p>
          <a:p>
            <a:r>
              <a:rPr lang="en-US" dirty="0">
                <a:solidFill>
                  <a:srgbClr val="698948"/>
                </a:solidFill>
              </a:rPr>
              <a:t>Geotechnical Engineer:  </a:t>
            </a:r>
            <a:r>
              <a:rPr lang="en-US" dirty="0" err="1"/>
              <a:t>Stantec</a:t>
            </a:r>
            <a:r>
              <a:rPr lang="en-US" dirty="0"/>
              <a:t> Consulting Services, Inc. – Louisville, KY</a:t>
            </a:r>
          </a:p>
          <a:p>
            <a:r>
              <a:rPr lang="en-US" dirty="0">
                <a:solidFill>
                  <a:srgbClr val="698948"/>
                </a:solidFill>
              </a:rPr>
              <a:t>General Contractor:  </a:t>
            </a:r>
            <a:r>
              <a:rPr lang="en-US" dirty="0"/>
              <a:t>Louisville Paving &amp; Construction Co. – Louisville, KY</a:t>
            </a:r>
          </a:p>
          <a:p>
            <a:r>
              <a:rPr lang="en-US" dirty="0">
                <a:solidFill>
                  <a:srgbClr val="698948"/>
                </a:solidFill>
              </a:rPr>
              <a:t>Foundation Soils/Undercut Geotechnical Engineer:  </a:t>
            </a:r>
          </a:p>
          <a:p>
            <a:pPr marL="114300" indent="0">
              <a:buNone/>
            </a:pPr>
            <a:r>
              <a:rPr lang="en-US" dirty="0"/>
              <a:t>    Mattingly Engineers – Prospect, KY</a:t>
            </a:r>
          </a:p>
          <a:p>
            <a:r>
              <a:rPr lang="en-US" dirty="0">
                <a:solidFill>
                  <a:srgbClr val="698948"/>
                </a:solidFill>
              </a:rPr>
              <a:t>Redi-Rock Manufacturer &amp; Installation Contractor:  </a:t>
            </a:r>
          </a:p>
          <a:p>
            <a:pPr marL="114300" indent="0">
              <a:buNone/>
            </a:pPr>
            <a:r>
              <a:rPr lang="en-US" dirty="0"/>
              <a:t>    Redi-Rock of Kentuckiana – Mt. Washington, KY</a:t>
            </a:r>
          </a:p>
          <a:p>
            <a:r>
              <a:rPr lang="en-US" dirty="0">
                <a:solidFill>
                  <a:srgbClr val="698948"/>
                </a:solidFill>
              </a:rPr>
              <a:t>Redi-Rock Retaining Wall Design Engineer:  </a:t>
            </a:r>
          </a:p>
          <a:p>
            <a:pPr marL="114300" indent="0">
              <a:buNone/>
            </a:pPr>
            <a:r>
              <a:rPr lang="en-US" dirty="0"/>
              <a:t>    JC Hines &amp; Associates, LLC – Cincinnati, OH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817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Plan Layout</a:t>
            </a:r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14" y="1584989"/>
            <a:ext cx="7622771" cy="3786447"/>
          </a:xfrm>
        </p:spPr>
      </p:pic>
    </p:spTree>
    <p:extLst>
      <p:ext uri="{BB962C8B-B14F-4D97-AF65-F5344CB8AC3E}">
        <p14:creationId xmlns:p14="http://schemas.microsoft.com/office/powerpoint/2010/main" val="44451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Redi-Rock Retaining Wall Schedule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850238"/>
              </p:ext>
            </p:extLst>
          </p:nvPr>
        </p:nvGraphicFramePr>
        <p:xfrm>
          <a:off x="1143000" y="1600200"/>
          <a:ext cx="7620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WALL</a:t>
                      </a:r>
                    </a:p>
                  </a:txBody>
                  <a:tcPr>
                    <a:solidFill>
                      <a:srgbClr val="6989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FACE AREA</a:t>
                      </a:r>
                    </a:p>
                  </a:txBody>
                  <a:tcPr>
                    <a:solidFill>
                      <a:srgbClr val="6989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LENGTH</a:t>
                      </a:r>
                    </a:p>
                  </a:txBody>
                  <a:tcPr>
                    <a:solidFill>
                      <a:srgbClr val="6989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MAX.</a:t>
                      </a:r>
                      <a:r>
                        <a:rPr lang="en-US" baseline="0" dirty="0">
                          <a:latin typeface="Helvetica" panose="020B0504020202030204" pitchFamily="34" charset="0"/>
                        </a:rPr>
                        <a:t> HEIGHT</a:t>
                      </a:r>
                      <a:endParaRPr lang="en-US" dirty="0">
                        <a:latin typeface="Helvetica" panose="020B0504020202030204" pitchFamily="34" charset="0"/>
                      </a:endParaRPr>
                    </a:p>
                  </a:txBody>
                  <a:tcPr>
                    <a:solidFill>
                      <a:srgbClr val="6989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9,911 s.f.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452 l.f.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41 ft.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4,385 s.f.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292 l.f.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26 ft.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6,681 s.f.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371 l.f.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26 ft.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20,977 s.f.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504020202030204" pitchFamily="34" charset="0"/>
                        </a:rPr>
                        <a:t>1,115 l.f.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vetica" panose="020B0504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932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Redi-rock system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44887" y="3327919"/>
            <a:ext cx="5065713" cy="457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12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Challenges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Tall Retaining Walls (41’ max.) = High bearing pressure</a:t>
            </a:r>
          </a:p>
          <a:p>
            <a:r>
              <a:rPr lang="en-US" sz="2200" dirty="0"/>
              <a:t>Marginal Foundation Soils = Settlement Potential</a:t>
            </a:r>
          </a:p>
          <a:p>
            <a:r>
              <a:rPr lang="en-US" sz="2200" dirty="0"/>
              <a:t>Vertical wall face requirement (no batter/set-back)</a:t>
            </a:r>
          </a:p>
          <a:p>
            <a:r>
              <a:rPr lang="en-US" sz="2200" dirty="0"/>
              <a:t>Back-to-Back Wall Structures = Overlapping Reinforced Zone</a:t>
            </a:r>
          </a:p>
          <a:p>
            <a:r>
              <a:rPr lang="en-US" sz="2200" dirty="0"/>
              <a:t>2-tiered wall separating the bicycle path from Park Road</a:t>
            </a:r>
          </a:p>
          <a:p>
            <a:r>
              <a:rPr lang="en-US" sz="2200" dirty="0"/>
              <a:t>Complex geometry/layout – exact transition with adjacent structures</a:t>
            </a:r>
          </a:p>
          <a:p>
            <a:r>
              <a:rPr lang="en-US" sz="2200" dirty="0"/>
              <a:t>Through-wall cross-drains at 2 locations</a:t>
            </a:r>
          </a:p>
          <a:p>
            <a:r>
              <a:rPr lang="en-US" sz="2200" dirty="0"/>
              <a:t>Custom block manufacturing</a:t>
            </a:r>
          </a:p>
          <a:p>
            <a:r>
              <a:rPr lang="en-US" sz="2200" dirty="0"/>
              <a:t>AASHTO LRFD Design Methodology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67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Soils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1143000" y="1524000"/>
            <a:ext cx="7772400" cy="4625182"/>
          </a:xfrm>
        </p:spPr>
        <p:txBody>
          <a:bodyPr>
            <a:normAutofit/>
          </a:bodyPr>
          <a:lstStyle/>
          <a:p>
            <a:r>
              <a:rPr lang="en-US" sz="2200" dirty="0"/>
              <a:t>Clay (CL) soils</a:t>
            </a:r>
          </a:p>
          <a:p>
            <a:r>
              <a:rPr lang="en-US" sz="2200" dirty="0"/>
              <a:t>LL = 41 to 47</a:t>
            </a:r>
          </a:p>
          <a:p>
            <a:r>
              <a:rPr lang="en-US" sz="2200" dirty="0"/>
              <a:t>PI = 23 to 29</a:t>
            </a:r>
          </a:p>
          <a:p>
            <a:r>
              <a:rPr lang="en-US" sz="2200" dirty="0"/>
              <a:t>SPT (N) = 4 to 11 @ B.O.W. (soft to medium stiff)</a:t>
            </a:r>
          </a:p>
          <a:p>
            <a:r>
              <a:rPr lang="en-US" sz="2200" dirty="0"/>
              <a:t>Rock Depth:  approx. 10’ below B.O.W.</a:t>
            </a:r>
          </a:p>
          <a:p>
            <a:r>
              <a:rPr lang="en-US" sz="2200" dirty="0" err="1"/>
              <a:t>Undrained</a:t>
            </a:r>
            <a:r>
              <a:rPr lang="en-US" sz="2200" dirty="0"/>
              <a:t> Shear Strength = 2,180 </a:t>
            </a:r>
            <a:r>
              <a:rPr lang="en-US" sz="2200" dirty="0" err="1"/>
              <a:t>psf</a:t>
            </a:r>
            <a:r>
              <a:rPr lang="en-US" sz="2200" dirty="0"/>
              <a:t> to 3,120 </a:t>
            </a:r>
            <a:r>
              <a:rPr lang="en-US" sz="2200" dirty="0" err="1"/>
              <a:t>psf</a:t>
            </a:r>
            <a:r>
              <a:rPr lang="en-US" sz="2200" dirty="0"/>
              <a:t> </a:t>
            </a:r>
          </a:p>
          <a:p>
            <a:endParaRPr lang="en-US" sz="2200" dirty="0"/>
          </a:p>
          <a:p>
            <a:r>
              <a:rPr lang="en-US" sz="2200" dirty="0"/>
              <a:t>Max. Applied Bearing Pressure of the Redi-Rock Wall </a:t>
            </a:r>
          </a:p>
          <a:p>
            <a:pPr marL="114300" indent="0">
              <a:buNone/>
            </a:pPr>
            <a:r>
              <a:rPr lang="en-US" sz="2200" dirty="0"/>
              <a:t>    = 6,200 </a:t>
            </a:r>
            <a:r>
              <a:rPr lang="en-US" sz="2200" dirty="0" err="1"/>
              <a:t>psf</a:t>
            </a:r>
            <a:r>
              <a:rPr lang="en-US" sz="2200" dirty="0"/>
              <a:t> +/-</a:t>
            </a:r>
          </a:p>
          <a:p>
            <a:endParaRPr lang="en-US" sz="2400" dirty="0"/>
          </a:p>
          <a:p>
            <a:pPr marL="114300" indent="0">
              <a:buNone/>
            </a:pPr>
            <a:r>
              <a:rPr lang="en-US" sz="1400" dirty="0"/>
              <a:t>*Soil data provided from “Report of Subsurface Exploration”, dated 12/21/11 and Addendum dated 4/13/12 prepared by STANTEC Consulting Services Inc.</a:t>
            </a:r>
          </a:p>
        </p:txBody>
      </p:sp>
    </p:spTree>
    <p:extLst>
      <p:ext uri="{BB962C8B-B14F-4D97-AF65-F5344CB8AC3E}">
        <p14:creationId xmlns:p14="http://schemas.microsoft.com/office/powerpoint/2010/main" val="2417987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Undercut &amp; Replacement</a:t>
            </a:r>
          </a:p>
        </p:txBody>
      </p:sp>
      <p:pic>
        <p:nvPicPr>
          <p:cNvPr id="4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78" y="1143000"/>
            <a:ext cx="5253644" cy="3657600"/>
          </a:xfrm>
        </p:spPr>
      </p:pic>
      <p:sp>
        <p:nvSpPr>
          <p:cNvPr id="5" name="Content Placeholder 9"/>
          <p:cNvSpPr txBox="1">
            <a:spLocks/>
          </p:cNvSpPr>
          <p:nvPr/>
        </p:nvSpPr>
        <p:spPr>
          <a:xfrm>
            <a:off x="2590800" y="4815536"/>
            <a:ext cx="5181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698948"/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Clr>
                <a:srgbClr val="69894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Clr>
                <a:srgbClr val="698948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487488" indent="-115888" algn="l" defTabSz="914400" rtl="0" eaLnBrk="1" latinLnBrk="0" hangingPunct="1">
              <a:spcBef>
                <a:spcPct val="20000"/>
              </a:spcBef>
              <a:buClr>
                <a:srgbClr val="698948"/>
              </a:buClr>
              <a:buFont typeface="Arial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98948"/>
              </a:buClr>
              <a:buFont typeface="Arial" pitchFamily="34" charset="0"/>
              <a:buChar char="»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3’ to 4’ below B.O.W.</a:t>
            </a:r>
          </a:p>
          <a:p>
            <a:r>
              <a:rPr lang="en-US" sz="1800" dirty="0"/>
              <a:t>Replacement w/ #57 crushed stone</a:t>
            </a:r>
          </a:p>
          <a:p>
            <a:r>
              <a:rPr lang="en-US" sz="1800" dirty="0"/>
              <a:t>KYTC Type IV woven geotextile separator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Biaxial Geogrid @ 12” vertical lifts</a:t>
            </a:r>
          </a:p>
        </p:txBody>
      </p:sp>
    </p:spTree>
    <p:extLst>
      <p:ext uri="{BB962C8B-B14F-4D97-AF65-F5344CB8AC3E}">
        <p14:creationId xmlns:p14="http://schemas.microsoft.com/office/powerpoint/2010/main" val="888041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Back-to-Back Walls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10" y="1165225"/>
            <a:ext cx="6853780" cy="4625975"/>
          </a:xfrm>
        </p:spPr>
      </p:pic>
    </p:spTree>
    <p:extLst>
      <p:ext uri="{BB962C8B-B14F-4D97-AF65-F5344CB8AC3E}">
        <p14:creationId xmlns:p14="http://schemas.microsoft.com/office/powerpoint/2010/main" val="17455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868362"/>
          </a:xfrm>
        </p:spPr>
        <p:txBody>
          <a:bodyPr/>
          <a:lstStyle/>
          <a:p>
            <a:r>
              <a:rPr lang="en-US" dirty="0"/>
              <a:t>Back-to-Back Walls</a:t>
            </a:r>
          </a:p>
        </p:txBody>
      </p:sp>
      <p:pic>
        <p:nvPicPr>
          <p:cNvPr id="4" name="Picture 2" descr="C:\Users\Clint\Pictures\Parklands 3A - Louisville, KY\PK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 b="26390"/>
          <a:stretch/>
        </p:blipFill>
        <p:spPr bwMode="auto">
          <a:xfrm>
            <a:off x="1410352" y="1376336"/>
            <a:ext cx="7237695" cy="42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188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2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41-ft. Vertical Wall Face</a:t>
            </a:r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17" y="1165225"/>
            <a:ext cx="6167966" cy="4625975"/>
          </a:xfrm>
        </p:spPr>
      </p:pic>
    </p:spTree>
    <p:extLst>
      <p:ext uri="{BB962C8B-B14F-4D97-AF65-F5344CB8AC3E}">
        <p14:creationId xmlns:p14="http://schemas.microsoft.com/office/powerpoint/2010/main" val="2213852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3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49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6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" y="-31688"/>
            <a:ext cx="9186249" cy="68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62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Redi-Rock Retaining Wall Units</a:t>
            </a:r>
          </a:p>
        </p:txBody>
      </p:sp>
      <p:pic>
        <p:nvPicPr>
          <p:cNvPr id="4" name="Content Placeholder 3" descr="Texture Product Gri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800" y="1143000"/>
            <a:ext cx="4089874" cy="46259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78206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4"/>
            <a:ext cx="9142995" cy="68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37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2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88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70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71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/>
          <a:stretch/>
        </p:blipFill>
        <p:spPr>
          <a:xfrm>
            <a:off x="0" y="-38100"/>
            <a:ext cx="9144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25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>
          <a:xfrm>
            <a:off x="7776" y="0"/>
            <a:ext cx="9136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9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10066" r="328" b="3939"/>
          <a:stretch/>
        </p:blipFill>
        <p:spPr>
          <a:xfrm>
            <a:off x="1066800" y="1066800"/>
            <a:ext cx="7561832" cy="4953000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3727952" y="2781300"/>
            <a:ext cx="4501647" cy="762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59497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9919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Redi-Rock Gravity Walls</a:t>
            </a:r>
          </a:p>
        </p:txBody>
      </p:sp>
      <p:pic>
        <p:nvPicPr>
          <p:cNvPr id="6" name="Picture 5" descr="Standard S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184782"/>
            <a:ext cx="2721685" cy="21031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Picture 6" descr="Standard Se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8989" y="3505200"/>
            <a:ext cx="2721685" cy="21031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8" name="Picture 7" descr="Standard Se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2260927"/>
            <a:ext cx="3266027" cy="252374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Redi-Rock Gravity Walls</a:t>
            </a:r>
          </a:p>
        </p:txBody>
      </p:sp>
      <p:pic>
        <p:nvPicPr>
          <p:cNvPr id="5" name="Picture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167966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15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Redi-Rock Gravity Wall</a:t>
            </a:r>
          </a:p>
        </p:txBody>
      </p:sp>
      <p:pic>
        <p:nvPicPr>
          <p:cNvPr id="6" name="Picture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167966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1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6400"/>
            <a:ext cx="5799731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2192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98948"/>
                </a:solidFill>
                <a:latin typeface="Helvetica" pitchFamily="34" charset="0"/>
              </a:rPr>
              <a:t>Total of 2 Components</a:t>
            </a:r>
          </a:p>
        </p:txBody>
      </p:sp>
    </p:spTree>
    <p:extLst>
      <p:ext uri="{BB962C8B-B14F-4D97-AF65-F5344CB8AC3E}">
        <p14:creationId xmlns:p14="http://schemas.microsoft.com/office/powerpoint/2010/main" val="317402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pic>
        <p:nvPicPr>
          <p:cNvPr id="5" name="Picture 3" descr="3D PC Block Installation - Single Bloc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63270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058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Connection System</a:t>
            </a:r>
          </a:p>
        </p:txBody>
      </p:sp>
      <p:pic>
        <p:nvPicPr>
          <p:cNvPr id="8" name="Picture 7" descr="RR 3D 2 Row PC Installation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089816"/>
            <a:ext cx="6096036" cy="294325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TextBox 8"/>
          <p:cNvSpPr txBox="1"/>
          <p:nvPr/>
        </p:nvSpPr>
        <p:spPr>
          <a:xfrm>
            <a:off x="1447800" y="1257337"/>
            <a:ext cx="171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698948"/>
                </a:solidFill>
                <a:latin typeface="Helvetica" pitchFamily="34" charset="0"/>
                <a:cs typeface="Helvetica" pitchFamily="34" charset="0"/>
              </a:rPr>
              <a:t>BACK 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3450535"/>
            <a:ext cx="171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698948"/>
                </a:solidFill>
                <a:latin typeface="Helvetica" pitchFamily="34" charset="0"/>
                <a:cs typeface="Helvetica" pitchFamily="34" charset="0"/>
              </a:rPr>
              <a:t>TOP VIEW</a:t>
            </a:r>
          </a:p>
        </p:txBody>
      </p:sp>
      <p:pic>
        <p:nvPicPr>
          <p:cNvPr id="11" name="Picture 10" descr="RR 3D 2 Row PC Installation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4023983"/>
            <a:ext cx="3683021" cy="198572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2" name="Picture 11" descr="RR 3D 2 Row PC Installation 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4583535"/>
            <a:ext cx="3619521" cy="143900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3" name="TextBox 12"/>
          <p:cNvSpPr txBox="1"/>
          <p:nvPr/>
        </p:nvSpPr>
        <p:spPr>
          <a:xfrm>
            <a:off x="1295400" y="4023983"/>
            <a:ext cx="171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698948"/>
                </a:solidFill>
                <a:latin typeface="Helvetica" pitchFamily="34" charset="0"/>
                <a:cs typeface="Helvetica" pitchFamily="34" charset="0"/>
              </a:rPr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3852503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305</TotalTime>
  <Words>517</Words>
  <Application>Microsoft Office PowerPoint</Application>
  <PresentationFormat>On-screen Show (4:3)</PresentationFormat>
  <Paragraphs>105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Helvetica</vt:lpstr>
      <vt:lpstr>Wingdings</vt:lpstr>
      <vt:lpstr>Office Theme</vt:lpstr>
      <vt:lpstr>The Parklands of Floyd’s Fork - Phase 3A - Echo Trail &amp; Park Rd.</vt:lpstr>
      <vt:lpstr>Redi-rock system overview</vt:lpstr>
      <vt:lpstr>Redi-Rock Retaining Wall Units</vt:lpstr>
      <vt:lpstr>Redi-Rock Gravity Walls</vt:lpstr>
      <vt:lpstr>Redi-Rock Gravity Walls</vt:lpstr>
      <vt:lpstr>Redi-Rock Gravity Wall</vt:lpstr>
      <vt:lpstr>Positive Connection System</vt:lpstr>
      <vt:lpstr>Positive Connection System</vt:lpstr>
      <vt:lpstr>Positive Connection System</vt:lpstr>
      <vt:lpstr>Positive Connection System</vt:lpstr>
      <vt:lpstr>Positive Connection System</vt:lpstr>
      <vt:lpstr>Positive Connection System</vt:lpstr>
      <vt:lpstr>Positive Connection System</vt:lpstr>
      <vt:lpstr>Positive Connection System</vt:lpstr>
      <vt:lpstr>the parklands – phase 3a</vt:lpstr>
      <vt:lpstr>PowerPoint Presentation</vt:lpstr>
      <vt:lpstr>Project Team</vt:lpstr>
      <vt:lpstr>Wall Plan Layout</vt:lpstr>
      <vt:lpstr>Redi-Rock Retaining Wall Schedule</vt:lpstr>
      <vt:lpstr>Design Challenges</vt:lpstr>
      <vt:lpstr>Foundation Soils</vt:lpstr>
      <vt:lpstr>Undercut &amp; Replacement</vt:lpstr>
      <vt:lpstr>Back-to-Back Walls</vt:lpstr>
      <vt:lpstr>Back-to-Back Walls</vt:lpstr>
      <vt:lpstr>PowerPoint Presentation</vt:lpstr>
      <vt:lpstr>41-ft. Vertical Wall 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</dc:creator>
  <cp:lastModifiedBy>Clint Hines</cp:lastModifiedBy>
  <cp:revision>33</cp:revision>
  <dcterms:created xsi:type="dcterms:W3CDTF">2014-02-03T03:21:01Z</dcterms:created>
  <dcterms:modified xsi:type="dcterms:W3CDTF">2016-09-13T20:47:49Z</dcterms:modified>
</cp:coreProperties>
</file>